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67" r:id="rId4"/>
  </p:sldMasterIdLst>
  <p:notesMasterIdLst>
    <p:notesMasterId r:id="rId6"/>
  </p:notesMasterIdLst>
  <p:sldIdLst>
    <p:sldId id="421" r:id="rId5"/>
  </p:sldIdLst>
  <p:sldSz cx="6858000" cy="9906000" type="A4"/>
  <p:notesSz cx="6797675" cy="9926638"/>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The Hand" panose="020B0604020202020204" charset="0"/>
      <p:regular r:id="rId13"/>
      <p:bold r:id="rId14"/>
    </p:embeddedFont>
    <p:embeddedFont>
      <p:font typeface="PBBananaNutMuffin Medium" panose="020B0604020202020204" charset="0"/>
      <p:regular r:id="rId15"/>
    </p:embeddedFont>
    <p:embeddedFont>
      <p:font typeface="KG One More Light" panose="020B0604020202020204" charset="0"/>
      <p:regular r:id="rId16"/>
    </p:embeddedFont>
    <p:embeddedFont>
      <p:font typeface="Comic Sans MS" panose="030F0702030302020204" pitchFamily="66"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8D1"/>
    <a:srgbClr val="C4CCCE"/>
    <a:srgbClr val="E1C2B9"/>
    <a:srgbClr val="BA725E"/>
    <a:srgbClr val="E5C9C1"/>
    <a:srgbClr val="C79F87"/>
    <a:srgbClr val="DEC6B8"/>
    <a:srgbClr val="EDC5A9"/>
    <a:srgbClr val="DFBE9D"/>
    <a:srgbClr val="DAC3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22E6E-2978-4A47-56EC-CEEE321F6A36}" v="6" dt="2024-10-21T06:45:40.166"/>
    <p1510:client id="{72C96A3D-19E4-5AB5-CE12-6324BB5CAEAD}" v="4" dt="2024-10-21T21:10:47.651"/>
    <p1510:client id="{E3EEF380-5134-E603-371B-B2D4FDD70A6A}" v="1233" dt="2024-10-21T06:13:42.909"/>
    <p1510:client id="{FAA67AAA-7CB0-2953-76AE-18F796CEBDB0}" v="269" dt="2024-10-21T22:25:53.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358" y="60"/>
      </p:cViewPr>
      <p:guideLst>
        <p:guide orient="horz" pos="3087"/>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8056"/>
          </a:xfrm>
          <a:prstGeom prst="rect">
            <a:avLst/>
          </a:prstGeom>
        </p:spPr>
        <p:txBody>
          <a:bodyPr vert="horz" lIns="91306" tIns="45653" rIns="91306" bIns="45653" rtlCol="0"/>
          <a:lstStyle>
            <a:lvl1pPr algn="l">
              <a:defRPr sz="1200"/>
            </a:lvl1pPr>
          </a:lstStyle>
          <a:p>
            <a:endParaRPr lang="en-US"/>
          </a:p>
        </p:txBody>
      </p:sp>
      <p:sp>
        <p:nvSpPr>
          <p:cNvPr id="3" name="Date Placeholder 2"/>
          <p:cNvSpPr>
            <a:spLocks noGrp="1"/>
          </p:cNvSpPr>
          <p:nvPr>
            <p:ph type="dt" idx="1"/>
          </p:nvPr>
        </p:nvSpPr>
        <p:spPr>
          <a:xfrm>
            <a:off x="3850443" y="1"/>
            <a:ext cx="2945660" cy="498056"/>
          </a:xfrm>
          <a:prstGeom prst="rect">
            <a:avLst/>
          </a:prstGeom>
        </p:spPr>
        <p:txBody>
          <a:bodyPr vert="horz" lIns="91306" tIns="45653" rIns="91306" bIns="45653" rtlCol="0"/>
          <a:lstStyle>
            <a:lvl1pPr algn="r">
              <a:defRPr sz="1200"/>
            </a:lvl1pPr>
          </a:lstStyle>
          <a:p>
            <a:fld id="{FEA977FF-3743-9D4E-A6D3-433078C4EE06}" type="datetimeFigureOut">
              <a:rPr lang="en-US" smtClean="0"/>
              <a:t>10/22/2024</a:t>
            </a:fld>
            <a:endParaRPr lang="en-US"/>
          </a:p>
        </p:txBody>
      </p:sp>
      <p:sp>
        <p:nvSpPr>
          <p:cNvPr id="4" name="Slide Image Placeholder 3"/>
          <p:cNvSpPr>
            <a:spLocks noGrp="1" noRot="1" noChangeAspect="1"/>
          </p:cNvSpPr>
          <p:nvPr>
            <p:ph type="sldImg" idx="2"/>
          </p:nvPr>
        </p:nvSpPr>
        <p:spPr>
          <a:xfrm>
            <a:off x="2238375" y="1241425"/>
            <a:ext cx="2320925" cy="3351213"/>
          </a:xfrm>
          <a:prstGeom prst="rect">
            <a:avLst/>
          </a:prstGeom>
          <a:noFill/>
          <a:ln w="12700">
            <a:solidFill>
              <a:prstClr val="black"/>
            </a:solidFill>
          </a:ln>
        </p:spPr>
        <p:txBody>
          <a:bodyPr vert="horz" lIns="91306" tIns="45653" rIns="91306" bIns="45653"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06" tIns="45653" rIns="91306" bIns="45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60" cy="498055"/>
          </a:xfrm>
          <a:prstGeom prst="rect">
            <a:avLst/>
          </a:prstGeom>
        </p:spPr>
        <p:txBody>
          <a:bodyPr vert="horz" lIns="91306" tIns="45653" rIns="91306" bIns="45653"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60" cy="498055"/>
          </a:xfrm>
          <a:prstGeom prst="rect">
            <a:avLst/>
          </a:prstGeom>
        </p:spPr>
        <p:txBody>
          <a:bodyPr vert="horz" lIns="91306" tIns="45653" rIns="91306" bIns="45653" rtlCol="0" anchor="b"/>
          <a:lstStyle>
            <a:lvl1pPr algn="r">
              <a:defRPr sz="1200"/>
            </a:lvl1pPr>
          </a:lstStyle>
          <a:p>
            <a:fld id="{6146CAD8-2B78-BB45-A329-3F4987C37373}" type="slidenum">
              <a:rPr lang="en-US" smtClean="0"/>
              <a:t>‹#›</a:t>
            </a:fld>
            <a:endParaRPr lang="en-US"/>
          </a:p>
        </p:txBody>
      </p:sp>
    </p:spTree>
    <p:extLst>
      <p:ext uri="{BB962C8B-B14F-4D97-AF65-F5344CB8AC3E}">
        <p14:creationId xmlns:p14="http://schemas.microsoft.com/office/powerpoint/2010/main" val="1758371979"/>
      </p:ext>
    </p:extLst>
  </p:cSld>
  <p:clrMap bg1="lt1" tx1="dk1" bg2="lt2" tx2="dk2" accent1="accent1" accent2="accent2" accent3="accent3" accent4="accent4" accent5="accent5" accent6="accent6" hlink="hlink" folHlink="folHlink"/>
  <p:notesStyle>
    <a:lvl1pPr marL="0" algn="l" defTabSz="1221913" rtl="0" eaLnBrk="1" latinLnBrk="0" hangingPunct="1">
      <a:defRPr sz="1604" kern="1200">
        <a:solidFill>
          <a:schemeClr val="tx1"/>
        </a:solidFill>
        <a:latin typeface="+mn-lt"/>
        <a:ea typeface="+mn-ea"/>
        <a:cs typeface="+mn-cs"/>
      </a:defRPr>
    </a:lvl1pPr>
    <a:lvl2pPr marL="610956" algn="l" defTabSz="1221913" rtl="0" eaLnBrk="1" latinLnBrk="0" hangingPunct="1">
      <a:defRPr sz="1604" kern="1200">
        <a:solidFill>
          <a:schemeClr val="tx1"/>
        </a:solidFill>
        <a:latin typeface="+mn-lt"/>
        <a:ea typeface="+mn-ea"/>
        <a:cs typeface="+mn-cs"/>
      </a:defRPr>
    </a:lvl2pPr>
    <a:lvl3pPr marL="1221913" algn="l" defTabSz="1221913" rtl="0" eaLnBrk="1" latinLnBrk="0" hangingPunct="1">
      <a:defRPr sz="1604" kern="1200">
        <a:solidFill>
          <a:schemeClr val="tx1"/>
        </a:solidFill>
        <a:latin typeface="+mn-lt"/>
        <a:ea typeface="+mn-ea"/>
        <a:cs typeface="+mn-cs"/>
      </a:defRPr>
    </a:lvl3pPr>
    <a:lvl4pPr marL="1832869" algn="l" defTabSz="1221913" rtl="0" eaLnBrk="1" latinLnBrk="0" hangingPunct="1">
      <a:defRPr sz="1604" kern="1200">
        <a:solidFill>
          <a:schemeClr val="tx1"/>
        </a:solidFill>
        <a:latin typeface="+mn-lt"/>
        <a:ea typeface="+mn-ea"/>
        <a:cs typeface="+mn-cs"/>
      </a:defRPr>
    </a:lvl4pPr>
    <a:lvl5pPr marL="2443825" algn="l" defTabSz="1221913" rtl="0" eaLnBrk="1" latinLnBrk="0" hangingPunct="1">
      <a:defRPr sz="1604" kern="1200">
        <a:solidFill>
          <a:schemeClr val="tx1"/>
        </a:solidFill>
        <a:latin typeface="+mn-lt"/>
        <a:ea typeface="+mn-ea"/>
        <a:cs typeface="+mn-cs"/>
      </a:defRPr>
    </a:lvl5pPr>
    <a:lvl6pPr marL="3054782" algn="l" defTabSz="1221913" rtl="0" eaLnBrk="1" latinLnBrk="0" hangingPunct="1">
      <a:defRPr sz="1604" kern="1200">
        <a:solidFill>
          <a:schemeClr val="tx1"/>
        </a:solidFill>
        <a:latin typeface="+mn-lt"/>
        <a:ea typeface="+mn-ea"/>
        <a:cs typeface="+mn-cs"/>
      </a:defRPr>
    </a:lvl6pPr>
    <a:lvl7pPr marL="3665738" algn="l" defTabSz="1221913" rtl="0" eaLnBrk="1" latinLnBrk="0" hangingPunct="1">
      <a:defRPr sz="1604" kern="1200">
        <a:solidFill>
          <a:schemeClr val="tx1"/>
        </a:solidFill>
        <a:latin typeface="+mn-lt"/>
        <a:ea typeface="+mn-ea"/>
        <a:cs typeface="+mn-cs"/>
      </a:defRPr>
    </a:lvl7pPr>
    <a:lvl8pPr marL="4276695" algn="l" defTabSz="1221913" rtl="0" eaLnBrk="1" latinLnBrk="0" hangingPunct="1">
      <a:defRPr sz="1604" kern="1200">
        <a:solidFill>
          <a:schemeClr val="tx1"/>
        </a:solidFill>
        <a:latin typeface="+mn-lt"/>
        <a:ea typeface="+mn-ea"/>
        <a:cs typeface="+mn-cs"/>
      </a:defRPr>
    </a:lvl8pPr>
    <a:lvl9pPr marL="4887651" algn="l" defTabSz="1221913" rtl="0" eaLnBrk="1" latinLnBrk="0" hangingPunct="1">
      <a:defRPr sz="16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67149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8849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28954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27250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324061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F2C6E-5A11-49CA-94F4-EB0575248ED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007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0F2C6E-5A11-49CA-94F4-EB0575248ED2}"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0935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0F2C6E-5A11-49CA-94F4-EB0575248ED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6581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F2C6E-5A11-49CA-94F4-EB0575248ED2}"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312951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F2C6E-5A11-49CA-94F4-EB0575248ED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1489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F2C6E-5A11-49CA-94F4-EB0575248ED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9383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0F2C6E-5A11-49CA-94F4-EB0575248ED2}" type="datetimeFigureOut">
              <a:rPr lang="en-US" smtClean="0"/>
              <a:t>10/22/2024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9DB69-A524-4857-8EA5-76DFA4AB5E27}" type="slidenum">
              <a:rPr lang="en-US" smtClean="0"/>
              <a:t>‹#›</a:t>
            </a:fld>
            <a:endParaRPr lang="en-US"/>
          </a:p>
        </p:txBody>
      </p:sp>
    </p:spTree>
    <p:extLst>
      <p:ext uri="{BB962C8B-B14F-4D97-AF65-F5344CB8AC3E}">
        <p14:creationId xmlns:p14="http://schemas.microsoft.com/office/powerpoint/2010/main" val="29647547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Rainbow SVG, Boho Rainbow Clipart, PNG (958819) | Cut Files | Design Bundles">
            <a:extLst>
              <a:ext uri="{FF2B5EF4-FFF2-40B4-BE49-F238E27FC236}">
                <a16:creationId xmlns:a16="http://schemas.microsoft.com/office/drawing/2014/main" id="{DE714B03-CD29-4773-BBC6-DF05F406EF24}"/>
              </a:ext>
            </a:extLst>
          </p:cNvPr>
          <p:cNvPicPr/>
          <p:nvPr/>
        </p:nvPicPr>
        <p:blipFill rotWithShape="1">
          <a:blip r:embed="rId2" cstate="print">
            <a:extLst>
              <a:ext uri="{28A0092B-C50C-407E-A947-70E740481C1C}">
                <a14:useLocalDpi xmlns:a14="http://schemas.microsoft.com/office/drawing/2010/main" val="0"/>
              </a:ext>
            </a:extLst>
          </a:blip>
          <a:srcRect l="43673" t="42824" r="40046" b="30994"/>
          <a:stretch/>
        </p:blipFill>
        <p:spPr bwMode="auto">
          <a:xfrm>
            <a:off x="5694468" y="52875"/>
            <a:ext cx="1163088" cy="946119"/>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E3DFC61-E954-4EC8-BF1E-E9F3EE83FAF3}"/>
              </a:ext>
            </a:extLst>
          </p:cNvPr>
          <p:cNvSpPr/>
          <p:nvPr/>
        </p:nvSpPr>
        <p:spPr>
          <a:xfrm>
            <a:off x="-53017" y="1175363"/>
            <a:ext cx="6916408" cy="5950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335">
              <a:defRPr/>
            </a:pPr>
            <a:endParaRPr lang="en-US" sz="1353">
              <a:solidFill>
                <a:prstClr val="white"/>
              </a:solidFill>
              <a:latin typeface="Calibri" panose="020F0502020204030204"/>
            </a:endParaRPr>
          </a:p>
        </p:txBody>
      </p:sp>
      <p:sp>
        <p:nvSpPr>
          <p:cNvPr id="6" name="TextBox 5">
            <a:extLst>
              <a:ext uri="{FF2B5EF4-FFF2-40B4-BE49-F238E27FC236}">
                <a16:creationId xmlns:a16="http://schemas.microsoft.com/office/drawing/2014/main" id="{B239C751-D7AF-4376-8CFF-4847F42298CC}"/>
              </a:ext>
            </a:extLst>
          </p:cNvPr>
          <p:cNvSpPr txBox="1"/>
          <p:nvPr/>
        </p:nvSpPr>
        <p:spPr>
          <a:xfrm>
            <a:off x="49202" y="558489"/>
            <a:ext cx="4516120" cy="584775"/>
          </a:xfrm>
          <a:prstGeom prst="rect">
            <a:avLst/>
          </a:prstGeom>
          <a:noFill/>
        </p:spPr>
        <p:txBody>
          <a:bodyPr wrap="square" lIns="91440" tIns="45720" rIns="91440" bIns="45720" rtlCol="0" anchor="t">
            <a:spAutoFit/>
          </a:bodyPr>
          <a:lstStyle/>
          <a:p>
            <a:pPr>
              <a:defRPr/>
            </a:pPr>
            <a:r>
              <a:rPr lang="en-US" sz="3200" b="1" dirty="0">
                <a:latin typeface="The Hand"/>
                <a:ea typeface="HelloNoTeardrops" panose="020B0604020202020204" charset="0"/>
              </a:rPr>
              <a:t>W41 Term 4 Overview 2024</a:t>
            </a:r>
            <a:endParaRPr lang="en-US" dirty="0"/>
          </a:p>
        </p:txBody>
      </p:sp>
      <p:sp>
        <p:nvSpPr>
          <p:cNvPr id="3" name="TextBox 2">
            <a:extLst>
              <a:ext uri="{FF2B5EF4-FFF2-40B4-BE49-F238E27FC236}">
                <a16:creationId xmlns:a16="http://schemas.microsoft.com/office/drawing/2014/main" id="{7D47D7D3-C2A1-404C-9A09-22B528C7BE83}"/>
              </a:ext>
            </a:extLst>
          </p:cNvPr>
          <p:cNvSpPr txBox="1"/>
          <p:nvPr/>
        </p:nvSpPr>
        <p:spPr>
          <a:xfrm>
            <a:off x="49202" y="53479"/>
            <a:ext cx="2967318" cy="792974"/>
          </a:xfrm>
          <a:prstGeom prst="rect">
            <a:avLst/>
          </a:prstGeom>
          <a:noFill/>
        </p:spPr>
        <p:txBody>
          <a:bodyPr wrap="square" rtlCol="0">
            <a:spAutoFit/>
          </a:bodyPr>
          <a:lstStyle/>
          <a:p>
            <a:r>
              <a:rPr lang="en-US" sz="3200" b="1" dirty="0">
                <a:latin typeface="PBBananaNutMuffin Medium" panose="02000603000000000000" pitchFamily="2" charset="0"/>
                <a:ea typeface="PBBananaNutMuffin Medium" panose="02000603000000000000" pitchFamily="2" charset="0"/>
              </a:rPr>
              <a:t>Year Six</a:t>
            </a:r>
            <a:endParaRPr lang="en-US" sz="3200" b="1" dirty="0">
              <a:latin typeface="KG One More Light" panose="020B0604020202020204" charset="0"/>
              <a:ea typeface="HelloNoTeardrops" panose="020B0604020202020204" charset="0"/>
            </a:endParaRPr>
          </a:p>
          <a:p>
            <a:endParaRPr lang="en-US" sz="1353" dirty="0"/>
          </a:p>
        </p:txBody>
      </p:sp>
      <p:sp>
        <p:nvSpPr>
          <p:cNvPr id="4" name="TextBox 3">
            <a:extLst>
              <a:ext uri="{FF2B5EF4-FFF2-40B4-BE49-F238E27FC236}">
                <a16:creationId xmlns:a16="http://schemas.microsoft.com/office/drawing/2014/main" id="{525BB1EB-F084-497C-808E-916BEDDB61CB}"/>
              </a:ext>
            </a:extLst>
          </p:cNvPr>
          <p:cNvSpPr txBox="1"/>
          <p:nvPr/>
        </p:nvSpPr>
        <p:spPr>
          <a:xfrm>
            <a:off x="49643" y="1837763"/>
            <a:ext cx="3392682" cy="8017579"/>
          </a:xfrm>
          <a:prstGeom prst="rect">
            <a:avLst/>
          </a:prstGeom>
          <a:noFill/>
        </p:spPr>
        <p:txBody>
          <a:bodyPr wrap="square" lIns="91440" tIns="45720" rIns="91440" bIns="45720" rtlCol="0" anchor="t">
            <a:spAutoFit/>
          </a:bodyPr>
          <a:lstStyle/>
          <a:p>
            <a:r>
              <a:rPr lang="en-US" sz="1400" b="1" dirty="0">
                <a:latin typeface="The Hand"/>
              </a:rPr>
              <a:t>English:</a:t>
            </a:r>
            <a:endParaRPr lang="en-US" sz="1400" dirty="0">
              <a:latin typeface="The Hand"/>
            </a:endParaRPr>
          </a:p>
          <a:p>
            <a:r>
              <a:rPr lang="en-AU" sz="1100" dirty="0">
                <a:latin typeface="The Hand"/>
                <a:ea typeface="+mn-lt"/>
                <a:cs typeface="+mn-lt"/>
              </a:rPr>
              <a:t>During weeks 1 to 3, students will focus on procedural writing, where they will learn about the structure and language features needed to write clear and effective instructions. </a:t>
            </a:r>
            <a:endParaRPr lang="en-US" sz="1100" dirty="0">
              <a:latin typeface="The Hand"/>
              <a:ea typeface="+mn-lt"/>
              <a:cs typeface="+mn-lt"/>
            </a:endParaRPr>
          </a:p>
          <a:p>
            <a:endParaRPr lang="en-AU" sz="1100" dirty="0">
              <a:latin typeface="The Hand"/>
              <a:ea typeface="+mn-lt"/>
              <a:cs typeface="+mn-lt"/>
            </a:endParaRPr>
          </a:p>
          <a:p>
            <a:r>
              <a:rPr lang="en-AU" sz="1100" dirty="0">
                <a:latin typeface="The Hand"/>
                <a:ea typeface="+mn-lt"/>
                <a:cs typeface="+mn-lt"/>
              </a:rPr>
              <a:t>Following this, students will shift their focus to information reports, tying in with their Genius Hour projects. As part of this unit, students will create podcasts that showcase their research and understanding of their chosen topics. </a:t>
            </a:r>
          </a:p>
          <a:p>
            <a:r>
              <a:rPr lang="en-AU" sz="1100" dirty="0">
                <a:latin typeface="The Hand"/>
                <a:ea typeface="+mn-lt"/>
                <a:cs typeface="+mn-lt"/>
              </a:rPr>
              <a:t>In addition to writing, students will explore careers of the future and goal-setting strategies to help them think about their personal aspirations and the pathways they may pursue.</a:t>
            </a:r>
          </a:p>
          <a:p>
            <a:endParaRPr lang="en-AU" sz="1100" dirty="0">
              <a:latin typeface="The Hand"/>
              <a:ea typeface="+mn-lt"/>
              <a:cs typeface="+mn-lt"/>
            </a:endParaRPr>
          </a:p>
          <a:p>
            <a:r>
              <a:rPr lang="en-AU" sz="1100" dirty="0">
                <a:latin typeface="The Hand"/>
                <a:ea typeface="+mn-lt"/>
                <a:cs typeface="+mn-lt"/>
              </a:rPr>
              <a:t>Grammar will also be a key focus this term, with further explicit lessons on the correct use of quotation marks, conjunctions, and sentence structure to enhance their writing skills.</a:t>
            </a:r>
          </a:p>
          <a:p>
            <a:endParaRPr lang="en-AU" sz="1100" dirty="0">
              <a:latin typeface="The Hand"/>
              <a:cs typeface="Calibri"/>
            </a:endParaRPr>
          </a:p>
          <a:p>
            <a:r>
              <a:rPr lang="en-AU" sz="1100" dirty="0">
                <a:latin typeface="The Hand"/>
              </a:rPr>
              <a:t>Our morphology-based spelling program will continue to be implemented in W41, helping students deepen their understanding of word formation and spelling patterns.</a:t>
            </a:r>
          </a:p>
          <a:p>
            <a:r>
              <a:rPr lang="en-AU" sz="1100" dirty="0">
                <a:latin typeface="The Hand"/>
                <a:ea typeface="Calibri"/>
                <a:cs typeface="Calibri"/>
              </a:rPr>
              <a:t>Finally, reading comprehension will be developed through our ongoing guided reading program. Students will read in small groups with an adult at least once a week, allowing for targeted support. Additionally, whole-class activities, such as think-</a:t>
            </a:r>
            <a:r>
              <a:rPr lang="en-AU" sz="1100" dirty="0" err="1">
                <a:latin typeface="The Hand"/>
                <a:ea typeface="Calibri"/>
                <a:cs typeface="Calibri"/>
              </a:rPr>
              <a:t>alouds</a:t>
            </a:r>
            <a:r>
              <a:rPr lang="en-AU" sz="1100" dirty="0">
                <a:latin typeface="The Hand"/>
              </a:rPr>
              <a:t>, modelled reading, and dialogic discussions, will encourage deeper engagement with texts and foster critical thinking skills.</a:t>
            </a:r>
            <a:endParaRPr lang="en-US" sz="1100" dirty="0">
              <a:latin typeface="The Hand"/>
            </a:endParaRPr>
          </a:p>
          <a:p>
            <a:endParaRPr lang="en-AU" sz="1100" dirty="0">
              <a:latin typeface="The Hand"/>
            </a:endParaRPr>
          </a:p>
          <a:p>
            <a:r>
              <a:rPr lang="en-US" sz="1400" b="1" dirty="0">
                <a:latin typeface="The Hand"/>
              </a:rPr>
              <a:t>HASS:  Civics and Citizenship</a:t>
            </a:r>
            <a:endParaRPr lang="en-US" sz="1400" dirty="0">
              <a:latin typeface="The Hand"/>
            </a:endParaRPr>
          </a:p>
          <a:p>
            <a:r>
              <a:rPr lang="en-US" sz="1100" dirty="0">
                <a:latin typeface="The Hand"/>
                <a:ea typeface="+mn-lt"/>
                <a:cs typeface="+mn-lt"/>
              </a:rPr>
              <a:t>Year 6 HASS Civics and Citizenship learning focuses on understanding Australia's democratic government, including the roles and responsibilities of its three levels, and the rights and responsibilities of citizens. Students also explore how laws are made and the values that underpin Australian democracy.</a:t>
            </a:r>
            <a:endParaRPr lang="en-US" sz="1100" dirty="0">
              <a:latin typeface="The Hand"/>
            </a:endParaRPr>
          </a:p>
          <a:p>
            <a:endParaRPr lang="en-US" sz="1100" dirty="0">
              <a:latin typeface="The Hand"/>
              <a:cs typeface="Calibri"/>
            </a:endParaRPr>
          </a:p>
          <a:p>
            <a:pPr algn="just"/>
            <a:r>
              <a:rPr lang="en-AU" sz="1100" dirty="0">
                <a:latin typeface="The Hand"/>
              </a:rPr>
              <a:t>This term, students will also deepen their understanding of Aboriginal perspectives, with a focus on the cultural significance of land and its connection to Australia’s First Nations peoples. They will explore the different land segments of Australia, including their historical and spiritual importance, and how Indigenous Australians have cared for and sustained these lands for thousands of years. </a:t>
            </a:r>
          </a:p>
          <a:p>
            <a:pPr algn="just"/>
            <a:endParaRPr lang="en-AU" sz="1100" dirty="0">
              <a:latin typeface="The Hand"/>
            </a:endParaRPr>
          </a:p>
          <a:p>
            <a:r>
              <a:rPr lang="en-US" sz="1400" b="1" dirty="0" err="1">
                <a:latin typeface="The Hand"/>
              </a:rPr>
              <a:t>Maths</a:t>
            </a:r>
            <a:r>
              <a:rPr lang="en-US" sz="1400" dirty="0">
                <a:latin typeface="The Hand"/>
              </a:rPr>
              <a:t>: </a:t>
            </a:r>
          </a:p>
          <a:p>
            <a:r>
              <a:rPr lang="en-US" sz="1100" dirty="0">
                <a:latin typeface="The Hand"/>
              </a:rPr>
              <a:t>Students will deepen their understanding by exploring the connections between fractions, decimals, and percentages in the context of probability. </a:t>
            </a:r>
            <a:r>
              <a:rPr lang="en-US" sz="1100" dirty="0">
                <a:solidFill>
                  <a:srgbClr val="313537"/>
                </a:solidFill>
                <a:latin typeface="The Hand"/>
              </a:rPr>
              <a:t>They will compare observed frequencies with expected frequencies and assess the probable outcomes of common games, justifying their fairness.</a:t>
            </a:r>
          </a:p>
          <a:p>
            <a:endParaRPr lang="en-US" sz="1100" dirty="0">
              <a:solidFill>
                <a:srgbClr val="313537"/>
              </a:solidFill>
              <a:latin typeface="The Hand"/>
            </a:endParaRPr>
          </a:p>
          <a:p>
            <a:r>
              <a:rPr lang="en-US" sz="1100" dirty="0">
                <a:solidFill>
                  <a:srgbClr val="313537"/>
                </a:solidFill>
                <a:latin typeface="The Hand"/>
              </a:rPr>
              <a:t>Students will formulate problems using operations and efficient calculation strategies, using the order of operations </a:t>
            </a:r>
            <a:r>
              <a:rPr lang="en-US" sz="1100" dirty="0" err="1">
                <a:solidFill>
                  <a:srgbClr val="313537"/>
                </a:solidFill>
                <a:latin typeface="The Hand"/>
              </a:rPr>
              <a:t>ie</a:t>
            </a:r>
            <a:r>
              <a:rPr lang="en-US" sz="1100">
                <a:solidFill>
                  <a:srgbClr val="313537"/>
                </a:solidFill>
                <a:latin typeface="The Hand"/>
              </a:rPr>
              <a:t>: </a:t>
            </a:r>
            <a:r>
              <a:rPr lang="en-US" sz="1100" dirty="0">
                <a:solidFill>
                  <a:srgbClr val="313537"/>
                </a:solidFill>
                <a:latin typeface="The Hand"/>
              </a:rPr>
              <a:t>BODMAS.</a:t>
            </a:r>
          </a:p>
          <a:p>
            <a:endParaRPr lang="en-US" sz="1100" dirty="0">
              <a:latin typeface="The Hand"/>
            </a:endParaRPr>
          </a:p>
          <a:p>
            <a:r>
              <a:rPr lang="en-US" sz="1100" dirty="0">
                <a:latin typeface="The Hand"/>
              </a:rPr>
              <a:t>Additionally, students will be introduced to the Cartesian plane, where they will learn to plot points and explore coordinates. This concept will be linked to mapping, allowing students to see the practical application of geometry in navigation and spatial reasoning.</a:t>
            </a:r>
          </a:p>
          <a:p>
            <a:endParaRPr lang="en-US" sz="1100" dirty="0">
              <a:latin typeface="The Hand"/>
            </a:endParaRPr>
          </a:p>
          <a:p>
            <a:r>
              <a:rPr lang="en-US" sz="1100" dirty="0">
                <a:latin typeface="The Hand"/>
              </a:rPr>
              <a:t>To further develop their problem-solving and critical thinking skills, students will engage in </a:t>
            </a:r>
            <a:r>
              <a:rPr lang="en-US" sz="1100" dirty="0" err="1">
                <a:latin typeface="The Hand"/>
              </a:rPr>
              <a:t>Maths</a:t>
            </a:r>
            <a:r>
              <a:rPr lang="en-US" sz="1100" dirty="0">
                <a:latin typeface="The Hand"/>
              </a:rPr>
              <a:t> investigations. These open-ended, real-life problems will require them to apply a range of mathematical concepts they have studied throughout the year. </a:t>
            </a:r>
            <a:endParaRPr lang="en-AU" dirty="0"/>
          </a:p>
        </p:txBody>
      </p:sp>
      <p:sp>
        <p:nvSpPr>
          <p:cNvPr id="8" name="TextBox 7">
            <a:extLst>
              <a:ext uri="{FF2B5EF4-FFF2-40B4-BE49-F238E27FC236}">
                <a16:creationId xmlns:a16="http://schemas.microsoft.com/office/drawing/2014/main" id="{37256519-9FB0-4409-8B39-9F7E25999D07}"/>
              </a:ext>
            </a:extLst>
          </p:cNvPr>
          <p:cNvSpPr txBox="1"/>
          <p:nvPr/>
        </p:nvSpPr>
        <p:spPr>
          <a:xfrm>
            <a:off x="20243" y="1191602"/>
            <a:ext cx="6847417" cy="754053"/>
          </a:xfrm>
          <a:prstGeom prst="rect">
            <a:avLst/>
          </a:prstGeom>
          <a:noFill/>
        </p:spPr>
        <p:txBody>
          <a:bodyPr wrap="square" lIns="91440" tIns="45720" rIns="91440" bIns="45720" rtlCol="0" anchor="t">
            <a:spAutoFit/>
          </a:bodyPr>
          <a:lstStyle/>
          <a:p>
            <a:r>
              <a:rPr lang="en-US" sz="1100">
                <a:latin typeface="Comic Sans MS"/>
                <a:ea typeface="Calibri"/>
                <a:cs typeface="Calibri"/>
              </a:rPr>
              <a:t>Welcome to term 4! As we enter this final term, it's hard to believe that our Year 6 students are in the home stretch of their primary school journey. Students are </a:t>
            </a:r>
            <a:r>
              <a:rPr lang="en-US" sz="1100">
                <a:latin typeface="Comic Sans MS"/>
                <a:ea typeface="+mn-lt"/>
                <a:cs typeface="+mn-lt"/>
              </a:rPr>
              <a:t>excited </a:t>
            </a:r>
            <a:r>
              <a:rPr lang="en-US" sz="1100">
                <a:latin typeface="Comic Sans MS"/>
                <a:ea typeface="Calibri"/>
                <a:cs typeface="Calibri"/>
              </a:rPr>
              <a:t>for an engaging and productive</a:t>
            </a:r>
            <a:r>
              <a:rPr lang="en-US" sz="1100">
                <a:latin typeface="Comic Sans MS"/>
                <a:ea typeface="+mn-lt"/>
                <a:cs typeface="+mn-lt"/>
              </a:rPr>
              <a:t> few months ahead. </a:t>
            </a:r>
            <a:endParaRPr lang="en-US" sz="1100" b="1">
              <a:latin typeface="Comic Sans MS"/>
              <a:ea typeface="+mn-lt"/>
              <a:cs typeface="+mn-lt"/>
            </a:endParaRPr>
          </a:p>
          <a:p>
            <a:endParaRPr lang="en-US" sz="1000">
              <a:latin typeface="Comic Sans MS"/>
              <a:cs typeface="Calibri"/>
            </a:endParaRPr>
          </a:p>
        </p:txBody>
      </p:sp>
      <p:graphicFrame>
        <p:nvGraphicFramePr>
          <p:cNvPr id="5" name="Table 6">
            <a:extLst>
              <a:ext uri="{FF2B5EF4-FFF2-40B4-BE49-F238E27FC236}">
                <a16:creationId xmlns:a16="http://schemas.microsoft.com/office/drawing/2014/main" id="{580B82BB-FFF6-49E8-9373-2F4F9DD2E1A8}"/>
              </a:ext>
            </a:extLst>
          </p:cNvPr>
          <p:cNvGraphicFramePr>
            <a:graphicFrameLocks noGrp="1"/>
          </p:cNvGraphicFramePr>
          <p:nvPr>
            <p:extLst>
              <p:ext uri="{D42A27DB-BD31-4B8C-83A1-F6EECF244321}">
                <p14:modId xmlns:p14="http://schemas.microsoft.com/office/powerpoint/2010/main" val="3952487350"/>
              </p:ext>
            </p:extLst>
          </p:nvPr>
        </p:nvGraphicFramePr>
        <p:xfrm>
          <a:off x="3552399" y="7300396"/>
          <a:ext cx="3219511" cy="2529840"/>
        </p:xfrm>
        <a:graphic>
          <a:graphicData uri="http://schemas.openxmlformats.org/drawingml/2006/table">
            <a:tbl>
              <a:tblPr firstRow="1" bandRow="1">
                <a:tableStyleId>{5940675A-B579-460E-94D1-54222C63F5DA}</a:tableStyleId>
              </a:tblPr>
              <a:tblGrid>
                <a:gridCol w="3219511">
                  <a:extLst>
                    <a:ext uri="{9D8B030D-6E8A-4147-A177-3AD203B41FA5}">
                      <a16:colId xmlns:a16="http://schemas.microsoft.com/office/drawing/2014/main" val="2895440487"/>
                    </a:ext>
                  </a:extLst>
                </a:gridCol>
              </a:tblGrid>
              <a:tr h="213943">
                <a:tc>
                  <a:txBody>
                    <a:bodyPr/>
                    <a:lstStyle/>
                    <a:p>
                      <a:pPr algn="ctr"/>
                      <a:r>
                        <a:rPr lang="en-US" sz="1000" b="1" dirty="0">
                          <a:latin typeface="The Hand"/>
                        </a:rPr>
                        <a:t>CALENDAR DATES</a:t>
                      </a:r>
                    </a:p>
                  </a:txBody>
                  <a:tcPr>
                    <a:solidFill>
                      <a:schemeClr val="accent1">
                        <a:lumMod val="20000"/>
                        <a:lumOff val="80000"/>
                      </a:schemeClr>
                    </a:solidFill>
                  </a:tcPr>
                </a:tc>
                <a:extLst>
                  <a:ext uri="{0D108BD9-81ED-4DB2-BD59-A6C34878D82A}">
                    <a16:rowId xmlns:a16="http://schemas.microsoft.com/office/drawing/2014/main" val="3176661071"/>
                  </a:ext>
                </a:extLst>
              </a:tr>
              <a:tr h="213942">
                <a:tc>
                  <a:txBody>
                    <a:bodyPr/>
                    <a:lstStyle/>
                    <a:p>
                      <a:pPr lvl="0" algn="l">
                        <a:buNone/>
                      </a:pPr>
                      <a:r>
                        <a:rPr lang="en-US" sz="900" b="1" dirty="0">
                          <a:latin typeface="The Hand"/>
                        </a:rPr>
                        <a:t>Week 2 – Wednesday 23/10 Aquatics</a:t>
                      </a:r>
                      <a:endParaRPr lang="en-US" sz="900"/>
                    </a:p>
                    <a:p>
                      <a:pPr lvl="0" algn="l">
                        <a:buNone/>
                      </a:pPr>
                      <a:r>
                        <a:rPr lang="en-US" sz="900" b="1" dirty="0">
                          <a:latin typeface="The Hand"/>
                        </a:rPr>
                        <a:t>Week 2- Thursday 24/10 Kids' Helpline Transition to Highschool session- W32</a:t>
                      </a:r>
                    </a:p>
                    <a:p>
                      <a:pPr lvl="0" algn="l">
                        <a:buNone/>
                      </a:pPr>
                      <a:r>
                        <a:rPr lang="en-US" sz="900" b="1" dirty="0">
                          <a:latin typeface="The Hand"/>
                        </a:rPr>
                        <a:t>Week 2 – Friday 25/10 World Teachers Day</a:t>
                      </a:r>
                    </a:p>
                    <a:p>
                      <a:pPr lvl="0" algn="l">
                        <a:buNone/>
                      </a:pPr>
                      <a:r>
                        <a:rPr lang="en-US" sz="900" b="1" dirty="0">
                          <a:latin typeface="The Hand"/>
                        </a:rPr>
                        <a:t>Week 3 – Monday 28/10 Student Free Day</a:t>
                      </a:r>
                      <a:endParaRPr lang="en-US" sz="900"/>
                    </a:p>
                    <a:p>
                      <a:pPr lvl="0" algn="l">
                        <a:buNone/>
                      </a:pPr>
                      <a:r>
                        <a:rPr lang="en-US" sz="900" b="1" dirty="0">
                          <a:latin typeface="The Hand"/>
                        </a:rPr>
                        <a:t>Week 3 – Thursday 31/10 Kids' Helpline Transition to Highschool session- W31 and W41</a:t>
                      </a:r>
                    </a:p>
                    <a:p>
                      <a:pPr lvl="0" algn="l">
                        <a:buNone/>
                      </a:pPr>
                      <a:r>
                        <a:rPr lang="en-US" sz="900" b="1" dirty="0">
                          <a:latin typeface="The Hand"/>
                        </a:rPr>
                        <a:t>Week 3 - Friday 1/11 Gathering</a:t>
                      </a:r>
                    </a:p>
                    <a:p>
                      <a:pPr lvl="0" algn="l">
                        <a:buNone/>
                      </a:pPr>
                      <a:r>
                        <a:rPr lang="en-US" sz="900" b="1" dirty="0">
                          <a:latin typeface="The Hand"/>
                        </a:rPr>
                        <a:t>Week 4 – Tuesday 5/11 Governing Council Meeting</a:t>
                      </a:r>
                    </a:p>
                    <a:p>
                      <a:pPr lvl="0" algn="l">
                        <a:buNone/>
                      </a:pPr>
                      <a:r>
                        <a:rPr lang="en-US" sz="900" b="1" dirty="0">
                          <a:latin typeface="The Hand"/>
                        </a:rPr>
                        <a:t>Week 5 - Monday 11/11 Remembrance Day</a:t>
                      </a:r>
                    </a:p>
                    <a:p>
                      <a:pPr lvl="0" algn="l">
                        <a:buNone/>
                      </a:pPr>
                      <a:r>
                        <a:rPr lang="en-US" sz="900" b="1" dirty="0">
                          <a:latin typeface="The Hand"/>
                        </a:rPr>
                        <a:t>Week 5 – Friday Outdoor Classroom Day</a:t>
                      </a:r>
                    </a:p>
                    <a:p>
                      <a:pPr lvl="0" algn="l">
                        <a:buNone/>
                      </a:pPr>
                      <a:r>
                        <a:rPr lang="en-US" sz="900" b="1" dirty="0">
                          <a:latin typeface="The Hand"/>
                        </a:rPr>
                        <a:t>Week 6 - Friday 22/11 Gathering</a:t>
                      </a:r>
                    </a:p>
                    <a:p>
                      <a:pPr lvl="0" algn="l">
                        <a:buNone/>
                      </a:pPr>
                      <a:r>
                        <a:rPr lang="en-US" sz="900" b="1" dirty="0">
                          <a:latin typeface="The Hand"/>
                        </a:rPr>
                        <a:t>Week 8 - Thursday 5/12 End Of Year Community Picnic</a:t>
                      </a:r>
                    </a:p>
                    <a:p>
                      <a:pPr lvl="0" algn="l">
                        <a:buNone/>
                      </a:pPr>
                      <a:r>
                        <a:rPr lang="en-US" sz="900" b="1" dirty="0">
                          <a:latin typeface="The Hand"/>
                        </a:rPr>
                        <a:t>Week 9 – Monday 9/12 Beach volleyball courts hired</a:t>
                      </a:r>
                    </a:p>
                    <a:p>
                      <a:pPr lvl="0" algn="l">
                        <a:buNone/>
                      </a:pPr>
                      <a:r>
                        <a:rPr lang="en-US" sz="900" b="1" dirty="0">
                          <a:latin typeface="The Hand"/>
                        </a:rPr>
                        <a:t>Week 9 – Wednesday 11/12 Year 6 Graduation ceremony 5.30pm for 6.00pm start at Denison Centre</a:t>
                      </a:r>
                    </a:p>
                    <a:p>
                      <a:pPr lvl="0" algn="l">
                        <a:buNone/>
                      </a:pPr>
                      <a:r>
                        <a:rPr lang="en-US" sz="900" b="1" dirty="0">
                          <a:latin typeface="The Hand"/>
                        </a:rPr>
                        <a:t>Week 9 – Wednesday Year 6 Dinner and Disco for students only at Mawson Lakes Hotel 7.pm to 9pm</a:t>
                      </a:r>
                    </a:p>
                    <a:p>
                      <a:pPr lvl="0" algn="l">
                        <a:buNone/>
                      </a:pPr>
                      <a:r>
                        <a:rPr lang="en-US" sz="900" b="1" dirty="0">
                          <a:latin typeface="The Hand"/>
                        </a:rPr>
                        <a:t>Week 9 – Friday 13/12 Salisbury Aquatic Centre excursion</a:t>
                      </a:r>
                    </a:p>
                    <a:p>
                      <a:pPr lvl="0" algn="l">
                        <a:buNone/>
                      </a:pPr>
                      <a:r>
                        <a:rPr lang="en-US" sz="900" b="1" dirty="0">
                          <a:latin typeface="The Hand"/>
                        </a:rPr>
                        <a:t>Week 9 – Friday 13/12 Early 2pm Dismissal</a:t>
                      </a:r>
                    </a:p>
                  </a:txBody>
                  <a:tcPr>
                    <a:solidFill>
                      <a:schemeClr val="bg1"/>
                    </a:solidFill>
                  </a:tcPr>
                </a:tc>
                <a:extLst>
                  <a:ext uri="{0D108BD9-81ED-4DB2-BD59-A6C34878D82A}">
                    <a16:rowId xmlns:a16="http://schemas.microsoft.com/office/drawing/2014/main" val="1966424894"/>
                  </a:ext>
                </a:extLst>
              </a:tr>
            </a:tbl>
          </a:graphicData>
        </a:graphic>
      </p:graphicFrame>
      <p:sp>
        <p:nvSpPr>
          <p:cNvPr id="9" name="TextBox 8">
            <a:extLst>
              <a:ext uri="{FF2B5EF4-FFF2-40B4-BE49-F238E27FC236}">
                <a16:creationId xmlns:a16="http://schemas.microsoft.com/office/drawing/2014/main" id="{867093DE-F0FF-4C23-B7DD-0197E67E28A3}"/>
              </a:ext>
            </a:extLst>
          </p:cNvPr>
          <p:cNvSpPr txBox="1"/>
          <p:nvPr/>
        </p:nvSpPr>
        <p:spPr>
          <a:xfrm>
            <a:off x="3501918" y="1840278"/>
            <a:ext cx="3311757" cy="5570756"/>
          </a:xfrm>
          <a:prstGeom prst="rect">
            <a:avLst/>
          </a:prstGeom>
          <a:noFill/>
        </p:spPr>
        <p:txBody>
          <a:bodyPr wrap="square" lIns="91440" tIns="45720" rIns="91440" bIns="45720" rtlCol="0" anchor="t">
            <a:spAutoFit/>
          </a:bodyPr>
          <a:lstStyle/>
          <a:p>
            <a:r>
              <a:rPr lang="en-AU" sz="1400" b="1" dirty="0">
                <a:latin typeface="The Hand"/>
              </a:rPr>
              <a:t>Science:</a:t>
            </a:r>
            <a:r>
              <a:rPr lang="en-US" sz="1400" b="1" dirty="0">
                <a:latin typeface="The Hand"/>
              </a:rPr>
              <a:t> Biological</a:t>
            </a:r>
            <a:endParaRPr lang="en-US" sz="1400" dirty="0">
              <a:latin typeface="The Hand"/>
            </a:endParaRPr>
          </a:p>
          <a:p>
            <a:r>
              <a:rPr lang="en-US" sz="1100" dirty="0">
                <a:latin typeface="The Hand"/>
              </a:rPr>
              <a:t>"Life's Needy!' Is the focus for biological science this term.  </a:t>
            </a:r>
            <a:r>
              <a:rPr lang="en-US" sz="1100" dirty="0">
                <a:latin typeface="The Hand"/>
                <a:ea typeface="+mn-lt"/>
                <a:cs typeface="+mn-lt"/>
              </a:rPr>
              <a:t>Students will see that the growth and survival of living things are dependent on matter and energy flows within a larger system. They will describe and predict the effect of environmental changes on individual living things and explain how scientific knowledge helps us to solve problems, inform decisions and identify historical and cultural contributions. They will investigate Aboriginal peoples’ knowledge and understanding of the physical conditions necessary for the survival of certain plants and animals in the environment. Students will begin to see the role of variables in measuring changes and the value of accuracy in these measurements and will learn how to look for patterns and to use these to identify and explain relationships by drawing on evidence.</a:t>
            </a:r>
          </a:p>
          <a:p>
            <a:endParaRPr lang="en-US" sz="1400" b="1">
              <a:latin typeface="The Hand"/>
            </a:endParaRPr>
          </a:p>
          <a:p>
            <a:r>
              <a:rPr lang="en-US" sz="1400" b="1" dirty="0">
                <a:latin typeface="The Hand"/>
              </a:rPr>
              <a:t>Digital</a:t>
            </a:r>
            <a:r>
              <a:rPr lang="en-US" sz="1400" b="1" dirty="0">
                <a:latin typeface="The Hand"/>
                <a:cs typeface="Segoe UI"/>
              </a:rPr>
              <a:t> technologies:</a:t>
            </a:r>
            <a:endParaRPr lang="en-US" sz="1400" dirty="0">
              <a:latin typeface="The Hand"/>
            </a:endParaRPr>
          </a:p>
          <a:p>
            <a:r>
              <a:rPr lang="en-US" sz="1100" dirty="0">
                <a:latin typeface="The Hand"/>
                <a:ea typeface="Calibri"/>
                <a:cs typeface="Segoe UI"/>
              </a:rPr>
              <a:t>As part of the integrated English program</a:t>
            </a:r>
            <a:r>
              <a:rPr lang="en-US" sz="1100" dirty="0">
                <a:latin typeface="The Hand"/>
                <a:ea typeface="Calibri"/>
                <a:cs typeface="Calibri"/>
              </a:rPr>
              <a:t>, </a:t>
            </a:r>
            <a:r>
              <a:rPr lang="en-US" sz="1100" dirty="0">
                <a:latin typeface="The Hand"/>
                <a:ea typeface="Calibri"/>
                <a:cs typeface="Segoe UI"/>
              </a:rPr>
              <a:t>students </a:t>
            </a:r>
            <a:r>
              <a:rPr lang="en-US" sz="1100" dirty="0">
                <a:latin typeface="The Hand"/>
                <a:ea typeface="Calibri"/>
                <a:cs typeface="Calibri"/>
              </a:rPr>
              <a:t>will continue to </a:t>
            </a:r>
            <a:r>
              <a:rPr lang="en-US" sz="1100" dirty="0">
                <a:latin typeface="The Hand"/>
                <a:ea typeface="Calibri"/>
                <a:cs typeface="Segoe UI"/>
              </a:rPr>
              <a:t>build on their understanding of how to create and produce podcasts using </a:t>
            </a:r>
            <a:r>
              <a:rPr lang="en-US" sz="1100" dirty="0" err="1">
                <a:latin typeface="The Hand"/>
                <a:ea typeface="Calibri"/>
                <a:cs typeface="Segoe UI"/>
              </a:rPr>
              <a:t>SoundTrap</a:t>
            </a:r>
            <a:r>
              <a:rPr lang="en-US" sz="1100" dirty="0">
                <a:latin typeface="The Hand"/>
                <a:ea typeface="Calibri"/>
                <a:cs typeface="Segoe UI"/>
              </a:rPr>
              <a:t>. They will </a:t>
            </a:r>
            <a:r>
              <a:rPr lang="en-US" sz="1100" dirty="0">
                <a:latin typeface="The Hand"/>
                <a:ea typeface="Calibri"/>
                <a:cs typeface="Calibri"/>
              </a:rPr>
              <a:t>focus on </a:t>
            </a:r>
            <a:r>
              <a:rPr lang="en-US" sz="1100" dirty="0">
                <a:latin typeface="The Hand"/>
                <a:ea typeface="Calibri"/>
                <a:cs typeface="Segoe UI"/>
              </a:rPr>
              <a:t>incorporating sound effects</a:t>
            </a:r>
            <a:r>
              <a:rPr lang="en-US" sz="1100" dirty="0">
                <a:latin typeface="The Hand"/>
                <a:ea typeface="Calibri"/>
                <a:cs typeface="Calibri"/>
              </a:rPr>
              <a:t>, </a:t>
            </a:r>
            <a:r>
              <a:rPr lang="en-US" sz="1100" dirty="0">
                <a:latin typeface="The Hand"/>
                <a:ea typeface="Calibri"/>
                <a:cs typeface="Segoe UI"/>
              </a:rPr>
              <a:t>music </a:t>
            </a:r>
            <a:r>
              <a:rPr lang="en-US" sz="1100" dirty="0">
                <a:latin typeface="The Hand"/>
                <a:ea typeface="Calibri"/>
                <a:cs typeface="Calibri"/>
              </a:rPr>
              <a:t>and </a:t>
            </a:r>
            <a:r>
              <a:rPr lang="en-US" sz="1100" dirty="0">
                <a:latin typeface="The Hand"/>
                <a:ea typeface="Calibri"/>
                <a:cs typeface="Segoe UI"/>
              </a:rPr>
              <a:t>voice recordings to enhance</a:t>
            </a:r>
            <a:r>
              <a:rPr lang="en-US" sz="1100" dirty="0">
                <a:latin typeface="The Hand"/>
                <a:ea typeface="Calibri"/>
                <a:cs typeface="Calibri"/>
              </a:rPr>
              <a:t> the quality and engagement of their podcasts. </a:t>
            </a:r>
          </a:p>
          <a:p>
            <a:r>
              <a:rPr lang="en-US" sz="1100" dirty="0">
                <a:latin typeface="The Hand"/>
                <a:ea typeface="+mn-lt"/>
                <a:cs typeface="+mn-lt"/>
              </a:rPr>
              <a:t>In Design and Technology, we have been looking at "Farm to Food". Students have been deepening their understanding of how </a:t>
            </a:r>
            <a:r>
              <a:rPr lang="en-AU" sz="1100" dirty="0">
                <a:latin typeface="The Hand"/>
                <a:ea typeface="+mn-lt"/>
                <a:cs typeface="+mn-lt"/>
              </a:rPr>
              <a:t>we make and produce food and the things we use daily, and the impact changing the environment has on people and place.</a:t>
            </a:r>
            <a:endParaRPr lang="en-US" sz="1100" dirty="0">
              <a:latin typeface="The Hand"/>
              <a:ea typeface="+mn-lt"/>
              <a:cs typeface="+mn-lt"/>
            </a:endParaRPr>
          </a:p>
          <a:p>
            <a:endParaRPr lang="en-US" sz="1100">
              <a:latin typeface="The Hand"/>
              <a:ea typeface="+mn-lt"/>
              <a:cs typeface="Calibri"/>
            </a:endParaRPr>
          </a:p>
          <a:p>
            <a:r>
              <a:rPr lang="en-US" sz="1400" b="1" dirty="0">
                <a:latin typeface="The Hand"/>
                <a:ea typeface="+mn-lt"/>
                <a:cs typeface="Calibri"/>
              </a:rPr>
              <a:t>Child Protection Curriculum:</a:t>
            </a:r>
            <a:endParaRPr lang="en-US" sz="1400" dirty="0">
              <a:latin typeface="The Hand"/>
              <a:ea typeface="+mn-lt"/>
              <a:cs typeface="Calibri"/>
            </a:endParaRPr>
          </a:p>
          <a:p>
            <a:r>
              <a:rPr lang="en-US" sz="1100" dirty="0">
                <a:latin typeface="The Hand"/>
                <a:ea typeface="+mn-lt"/>
                <a:cs typeface="Calibri"/>
              </a:rPr>
              <a:t>In our Child Protection Curriculum</a:t>
            </a:r>
            <a:r>
              <a:rPr lang="en-US" sz="1100" dirty="0">
                <a:latin typeface="The Hand"/>
                <a:ea typeface="+mn-lt"/>
                <a:cs typeface="+mn-lt"/>
              </a:rPr>
              <a:t>, students will </a:t>
            </a:r>
            <a:r>
              <a:rPr lang="en-US" sz="1100" dirty="0">
                <a:latin typeface="The Hand"/>
                <a:ea typeface="+mn-lt"/>
                <a:cs typeface="Calibri"/>
              </a:rPr>
              <a:t>learn how to recognize </a:t>
            </a:r>
            <a:r>
              <a:rPr lang="en-US" sz="1100" dirty="0">
                <a:latin typeface="The Hand"/>
                <a:ea typeface="+mn-lt"/>
                <a:cs typeface="+mn-lt"/>
              </a:rPr>
              <a:t>and </a:t>
            </a:r>
            <a:r>
              <a:rPr lang="en-US" sz="1100" dirty="0">
                <a:latin typeface="The Hand"/>
                <a:ea typeface="+mn-lt"/>
                <a:cs typeface="Calibri"/>
              </a:rPr>
              <a:t>respond to risky situations</a:t>
            </a:r>
            <a:r>
              <a:rPr lang="en-US" sz="1100" dirty="0">
                <a:latin typeface="The Hand"/>
                <a:ea typeface="+mn-lt"/>
                <a:cs typeface="+mn-lt"/>
              </a:rPr>
              <a:t>. </a:t>
            </a:r>
            <a:r>
              <a:rPr lang="en-US" sz="1100" dirty="0">
                <a:latin typeface="The Hand"/>
                <a:ea typeface="+mn-lt"/>
                <a:cs typeface="Calibri"/>
              </a:rPr>
              <a:t>They will be taught how </a:t>
            </a:r>
            <a:r>
              <a:rPr lang="en-US" sz="1100" dirty="0">
                <a:latin typeface="The Hand"/>
                <a:ea typeface="+mn-lt"/>
                <a:cs typeface="+mn-lt"/>
              </a:rPr>
              <a:t>to </a:t>
            </a:r>
            <a:r>
              <a:rPr lang="en-US" sz="1100" dirty="0">
                <a:latin typeface="The Hand"/>
                <a:ea typeface="+mn-lt"/>
                <a:cs typeface="Calibri"/>
              </a:rPr>
              <a:t>identify unsafe situations</a:t>
            </a:r>
            <a:r>
              <a:rPr lang="en-US" sz="1100" dirty="0">
                <a:latin typeface="The Hand"/>
                <a:ea typeface="+mn-lt"/>
                <a:cs typeface="+mn-lt"/>
              </a:rPr>
              <a:t>, </a:t>
            </a:r>
            <a:r>
              <a:rPr lang="en-US" sz="1100" dirty="0">
                <a:latin typeface="The Hand"/>
                <a:ea typeface="+mn-lt"/>
                <a:cs typeface="Calibri"/>
              </a:rPr>
              <a:t>whether online or in person</a:t>
            </a:r>
            <a:r>
              <a:rPr lang="en-US" sz="1100" dirty="0">
                <a:latin typeface="The Hand"/>
                <a:ea typeface="+mn-lt"/>
                <a:cs typeface="+mn-lt"/>
              </a:rPr>
              <a:t>, and </a:t>
            </a:r>
            <a:r>
              <a:rPr lang="en-US" sz="1100" dirty="0">
                <a:latin typeface="The Hand"/>
                <a:ea typeface="+mn-lt"/>
                <a:cs typeface="Calibri"/>
              </a:rPr>
              <a:t>understand </a:t>
            </a:r>
            <a:r>
              <a:rPr lang="en-US" sz="1100" dirty="0">
                <a:latin typeface="The Hand"/>
                <a:ea typeface="+mn-lt"/>
                <a:cs typeface="+mn-lt"/>
              </a:rPr>
              <a:t>the </a:t>
            </a:r>
            <a:r>
              <a:rPr lang="en-US" sz="1100" dirty="0">
                <a:latin typeface="The Hand"/>
                <a:ea typeface="+mn-lt"/>
                <a:cs typeface="Calibri"/>
              </a:rPr>
              <a:t>difference between safe, unsafe</a:t>
            </a:r>
            <a:r>
              <a:rPr lang="en-US" sz="1100" dirty="0">
                <a:latin typeface="The Hand"/>
                <a:ea typeface="+mn-lt"/>
                <a:cs typeface="+mn-lt"/>
              </a:rPr>
              <a:t>, and unwanted </a:t>
            </a:r>
            <a:r>
              <a:rPr lang="en-US" sz="1100" dirty="0">
                <a:latin typeface="The Hand"/>
                <a:ea typeface="+mn-lt"/>
                <a:cs typeface="Calibri"/>
              </a:rPr>
              <a:t>attention. We will encourage </a:t>
            </a:r>
            <a:r>
              <a:rPr lang="en-US" sz="1100" dirty="0">
                <a:latin typeface="The Hand"/>
                <a:ea typeface="+mn-lt"/>
                <a:cs typeface="+mn-lt"/>
              </a:rPr>
              <a:t>them to develop</a:t>
            </a:r>
            <a:r>
              <a:rPr lang="en-US" sz="1100" dirty="0">
                <a:latin typeface="The Hand"/>
                <a:ea typeface="+mn-lt"/>
                <a:cs typeface="Calibri"/>
              </a:rPr>
              <a:t> important safety strategies</a:t>
            </a:r>
            <a:r>
              <a:rPr lang="en-US" sz="1100" dirty="0">
                <a:latin typeface="The Hand"/>
                <a:ea typeface="Calibri"/>
                <a:cs typeface="Segoe UI"/>
              </a:rPr>
              <a:t>, such as saying no when they</a:t>
            </a:r>
            <a:r>
              <a:rPr lang="en-US" sz="1100" dirty="0">
                <a:latin typeface="The Hand"/>
                <a:ea typeface="Calibri"/>
                <a:cs typeface="Calibri"/>
              </a:rPr>
              <a:t> feel uncomfortable</a:t>
            </a:r>
            <a:r>
              <a:rPr lang="en-US" sz="1100" dirty="0">
                <a:latin typeface="The Hand"/>
                <a:ea typeface="Calibri"/>
                <a:cs typeface="Segoe UI"/>
              </a:rPr>
              <a:t>, </a:t>
            </a:r>
            <a:r>
              <a:rPr lang="en-US" sz="1100" dirty="0">
                <a:latin typeface="The Hand"/>
                <a:ea typeface="Calibri"/>
                <a:cs typeface="Calibri"/>
              </a:rPr>
              <a:t>seeking help from trusted </a:t>
            </a:r>
            <a:r>
              <a:rPr lang="en-US" sz="1100" dirty="0">
                <a:latin typeface="The Hand"/>
              </a:rPr>
              <a:t>adults</a:t>
            </a:r>
            <a:r>
              <a:rPr lang="en-US" sz="1100" dirty="0">
                <a:latin typeface="The Hand"/>
                <a:ea typeface="Calibri"/>
                <a:cs typeface="Segoe UI"/>
              </a:rPr>
              <a:t>, and </a:t>
            </a:r>
            <a:r>
              <a:rPr lang="en-US" sz="1100" dirty="0">
                <a:latin typeface="The Hand"/>
                <a:ea typeface="+mn-lt"/>
                <a:cs typeface="+mn-lt"/>
              </a:rPr>
              <a:t>communicating clearly when something doesn’t feel right</a:t>
            </a:r>
            <a:r>
              <a:rPr lang="en-US" sz="1100" dirty="0">
                <a:latin typeface="The Hand"/>
                <a:ea typeface="Calibri"/>
                <a:cs typeface="Segoe UI"/>
              </a:rPr>
              <a:t>.</a:t>
            </a:r>
          </a:p>
          <a:p>
            <a:endParaRPr lang="en-US" sz="1100">
              <a:latin typeface="The Hand"/>
              <a:ea typeface="+mn-lt"/>
              <a:cs typeface="+mn-lt"/>
            </a:endParaRPr>
          </a:p>
          <a:p>
            <a:r>
              <a:rPr lang="en-US" sz="1400" b="1" dirty="0">
                <a:latin typeface="The Hand"/>
                <a:ea typeface="+mn-lt"/>
                <a:cs typeface="+mn-lt"/>
              </a:rPr>
              <a:t>Specialist:</a:t>
            </a:r>
            <a:endParaRPr lang="en-US" sz="1400" dirty="0">
              <a:latin typeface="The Hand"/>
              <a:ea typeface="+mn-lt"/>
              <a:cs typeface="+mn-lt"/>
            </a:endParaRPr>
          </a:p>
          <a:p>
            <a:pPr algn="just"/>
            <a:r>
              <a:rPr lang="en-GB" sz="1100" dirty="0">
                <a:latin typeface="The Hand"/>
                <a:ea typeface="Calibri"/>
                <a:cs typeface="Segoe UI"/>
              </a:rPr>
              <a:t>Students will </a:t>
            </a:r>
            <a:r>
              <a:rPr lang="en-GB" sz="1100" dirty="0">
                <a:latin typeface="The Hand"/>
                <a:ea typeface="+mn-lt"/>
                <a:cs typeface="+mn-lt"/>
              </a:rPr>
              <a:t>participate in specialist subject learning </a:t>
            </a:r>
            <a:r>
              <a:rPr lang="en-GB" sz="1100" dirty="0">
                <a:latin typeface="The Hand"/>
                <a:ea typeface="Calibri"/>
                <a:cs typeface="Segoe UI"/>
              </a:rPr>
              <a:t>in the areas of Japanese</a:t>
            </a:r>
            <a:r>
              <a:rPr lang="en-GB" sz="1100" dirty="0">
                <a:latin typeface="The Hand"/>
                <a:ea typeface="Calibri"/>
                <a:cs typeface="Calibri"/>
              </a:rPr>
              <a:t>, The Arts and Health and Physical Education. Please see the PE, Arts and Japanese newsletters for specialist subject learning </a:t>
            </a:r>
            <a:r>
              <a:rPr lang="en-GB" sz="1100" dirty="0">
                <a:latin typeface="The Hand"/>
                <a:ea typeface="+mn-lt"/>
                <a:cs typeface="+mn-lt"/>
              </a:rPr>
              <a:t>in Term 4.</a:t>
            </a:r>
            <a:endParaRPr lang="en-GB" dirty="0"/>
          </a:p>
        </p:txBody>
      </p:sp>
    </p:spTree>
    <p:extLst>
      <p:ext uri="{BB962C8B-B14F-4D97-AF65-F5344CB8AC3E}">
        <p14:creationId xmlns:p14="http://schemas.microsoft.com/office/powerpoint/2010/main" val="389252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ba3694-53de-4e15-a590-fec886d6fd2a">
      <Terms xmlns="http://schemas.microsoft.com/office/infopath/2007/PartnerControls"/>
    </lcf76f155ced4ddcb4097134ff3c332f>
    <TaxCatchAll xmlns="9b756bf3-7ef8-4369-8fa3-fb9fe43a9d62" xsi:nil="true"/>
    <SharedWithUsers xmlns="9b756bf3-7ef8-4369-8fa3-fb9fe43a9d62">
      <UserInfo>
        <DisplayName>Connor, Wendy (Mawson Lakes School)</DisplayName>
        <AccountId>19</AccountId>
        <AccountType/>
      </UserInfo>
      <UserInfo>
        <DisplayName>Watts, Jess (Mawson Lakes School)</DisplayName>
        <AccountId>10</AccountId>
        <AccountType/>
      </UserInfo>
      <UserInfo>
        <DisplayName>Atkins, Lucas (Mawson Lakes School)</DisplayName>
        <AccountId>20</AccountId>
        <AccountType/>
      </UserInfo>
      <UserInfo>
        <DisplayName>Parsons, Phil (Mawson Lakes School)</DisplayName>
        <AccountId>28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C0203E0EDCC74E9794B0450724DE92" ma:contentTypeVersion="15" ma:contentTypeDescription="Create a new document." ma:contentTypeScope="" ma:versionID="e54697e5efb8be791f64f2ba4777c9bc">
  <xsd:schema xmlns:xsd="http://www.w3.org/2001/XMLSchema" xmlns:xs="http://www.w3.org/2001/XMLSchema" xmlns:p="http://schemas.microsoft.com/office/2006/metadata/properties" xmlns:ns2="4aba3694-53de-4e15-a590-fec886d6fd2a" xmlns:ns3="9b756bf3-7ef8-4369-8fa3-fb9fe43a9d62" targetNamespace="http://schemas.microsoft.com/office/2006/metadata/properties" ma:root="true" ma:fieldsID="59592b89c9f67711ea602e628b8cefd7" ns2:_="" ns3:_="">
    <xsd:import namespace="4aba3694-53de-4e15-a590-fec886d6fd2a"/>
    <xsd:import namespace="9b756bf3-7ef8-4369-8fa3-fb9fe43a9d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ba3694-53de-4e15-a590-fec886d6f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756bf3-7ef8-4369-8fa3-fb9fe43a9d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ebc2c11-7d30-407b-b668-08e4bfa78ef2}" ma:internalName="TaxCatchAll" ma:showField="CatchAllData" ma:web="9b756bf3-7ef8-4369-8fa3-fb9fe43a9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64D602-9576-4A74-A58E-ECAA25E97C7C}">
  <ds:schemaRefs>
    <ds:schemaRef ds:uri="http://schemas.microsoft.com/sharepoint/v3/contenttype/forms"/>
  </ds:schemaRefs>
</ds:datastoreItem>
</file>

<file path=customXml/itemProps2.xml><?xml version="1.0" encoding="utf-8"?>
<ds:datastoreItem xmlns:ds="http://schemas.openxmlformats.org/officeDocument/2006/customXml" ds:itemID="{CFAF3604-04BA-4331-8F2E-3BCD09228520}">
  <ds:schemaRefs>
    <ds:schemaRef ds:uri="4aba3694-53de-4e15-a590-fec886d6fd2a"/>
    <ds:schemaRef ds:uri="http://schemas.microsoft.com/office/2006/metadata/propertie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9b756bf3-7ef8-4369-8fa3-fb9fe43a9d62"/>
    <ds:schemaRef ds:uri="http://www.w3.org/XML/1998/namespace"/>
  </ds:schemaRefs>
</ds:datastoreItem>
</file>

<file path=customXml/itemProps3.xml><?xml version="1.0" encoding="utf-8"?>
<ds:datastoreItem xmlns:ds="http://schemas.openxmlformats.org/officeDocument/2006/customXml" ds:itemID="{2E8EB3C8-49D9-4B83-AE73-84076482EC8D}">
  <ds:schemaRefs>
    <ds:schemaRef ds:uri="4aba3694-53de-4e15-a590-fec886d6fd2a"/>
    <ds:schemaRef ds:uri="9b756bf3-7ef8-4369-8fa3-fb9fe43a9d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1079</Words>
  <Application>Microsoft Office PowerPoint</Application>
  <PresentationFormat>A4 Paper (210x297 mm)</PresentationFormat>
  <Paragraphs>56</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 Light</vt:lpstr>
      <vt:lpstr>Calibri</vt:lpstr>
      <vt:lpstr>HelloNoTeardrops</vt:lpstr>
      <vt:lpstr>The Hand</vt:lpstr>
      <vt:lpstr>PBBananaNutMuffin Medium</vt:lpstr>
      <vt:lpstr>KG One More Light</vt:lpstr>
      <vt:lpstr>Comic Sans MS</vt:lpstr>
      <vt:lpstr>Segoe UI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Chantelle Jacobs</dc:creator>
  <cp:lastModifiedBy>Phil Parsons</cp:lastModifiedBy>
  <cp:revision>190</cp:revision>
  <cp:lastPrinted>2024-10-22T05:03:39Z</cp:lastPrinted>
  <dcterms:created xsi:type="dcterms:W3CDTF">2018-12-07T05:03:16Z</dcterms:created>
  <dcterms:modified xsi:type="dcterms:W3CDTF">2024-10-22T05:03:56Z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0x01010048C0203E0EDCC74E9794B0450724DE92</vt:lpwstr>
  </property>
  <property fmtid="{D5CDD505-2E9C-101B-9397-08002B2CF9AE}" pid="3" name="Order">
    <vt:r8>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